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58" r:id="rId4"/>
    <p:sldId id="267" r:id="rId5"/>
    <p:sldId id="266" r:id="rId6"/>
    <p:sldId id="264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489" autoAdjust="0"/>
    <p:restoredTop sz="94660"/>
  </p:normalViewPr>
  <p:slideViewPr>
    <p:cSldViewPr snapToGrid="0">
      <p:cViewPr varScale="1">
        <p:scale>
          <a:sx n="84" d="100"/>
          <a:sy n="84" d="100"/>
        </p:scale>
        <p:origin x="85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3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00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210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59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99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8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21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4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21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783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84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774E0-6197-4162-B421-1217FA6FB75A}" type="datetimeFigureOut">
              <a:rPr lang="en-US" smtClean="0"/>
              <a:t>7/11/2021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C2D7C-BAD0-48D2-BBC9-25F7AF64FA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528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40664" y="572487"/>
            <a:ext cx="7726680" cy="181588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292F33"/>
                </a:solidFill>
              </a:rPr>
              <a:t>The </a:t>
            </a:r>
            <a:r>
              <a:rPr lang="en-US" sz="4000" b="1" dirty="0">
                <a:solidFill>
                  <a:srgbClr val="292F33"/>
                </a:solidFill>
              </a:rPr>
              <a:t>70th Week of Daniel 9</a:t>
            </a:r>
            <a:br>
              <a:rPr lang="en-US" sz="4000" b="1" dirty="0">
                <a:solidFill>
                  <a:srgbClr val="292F33"/>
                </a:solidFill>
              </a:rPr>
            </a:br>
            <a:r>
              <a:rPr lang="en-US" sz="3200" b="1" dirty="0">
                <a:solidFill>
                  <a:srgbClr val="292F33"/>
                </a:solidFill>
              </a:rPr>
              <a:t>Seven </a:t>
            </a:r>
            <a:r>
              <a:rPr lang="en-US" sz="3200" b="1" dirty="0" smtClean="0">
                <a:solidFill>
                  <a:srgbClr val="292F33"/>
                </a:solidFill>
              </a:rPr>
              <a:t>Year Tribulation Period</a:t>
            </a:r>
            <a:r>
              <a:rPr lang="en-US" sz="3200" b="1" dirty="0">
                <a:solidFill>
                  <a:srgbClr val="292F33"/>
                </a:solidFill>
              </a:rPr>
              <a:t/>
            </a:r>
            <a:br>
              <a:rPr lang="en-US" sz="3200" b="1" dirty="0">
                <a:solidFill>
                  <a:srgbClr val="292F33"/>
                </a:solidFill>
              </a:rPr>
            </a:br>
            <a:r>
              <a:rPr lang="en-US" sz="4000" b="1" dirty="0" smtClean="0">
                <a:solidFill>
                  <a:srgbClr val="292F33"/>
                </a:solidFill>
              </a:rPr>
              <a:t>(Rev. 6 – 18)</a:t>
            </a:r>
            <a:endParaRPr lang="en-US" sz="4000" b="1" dirty="0">
              <a:solidFill>
                <a:srgbClr val="292F3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147172"/>
              </p:ext>
            </p:extLst>
          </p:nvPr>
        </p:nvGraphicFramePr>
        <p:xfrm>
          <a:off x="740664" y="2388369"/>
          <a:ext cx="7726680" cy="3144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3340">
                  <a:extLst>
                    <a:ext uri="{9D8B030D-6E8A-4147-A177-3AD203B41FA5}">
                      <a16:colId xmlns:a16="http://schemas.microsoft.com/office/drawing/2014/main" val="2652016377"/>
                    </a:ext>
                  </a:extLst>
                </a:gridCol>
                <a:gridCol w="3863340">
                  <a:extLst>
                    <a:ext uri="{9D8B030D-6E8A-4147-A177-3AD203B41FA5}">
                      <a16:colId xmlns:a16="http://schemas.microsoft.com/office/drawing/2014/main" val="797135171"/>
                    </a:ext>
                  </a:extLst>
                </a:gridCol>
              </a:tblGrid>
              <a:tr h="575768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+mn-lt"/>
                        </a:rPr>
                        <a:t>3 ½ Years</a:t>
                      </a:r>
                      <a:endParaRPr lang="en-US" sz="3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 ½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902625"/>
                  </a:ext>
                </a:extLst>
              </a:tr>
              <a:tr h="10075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292F33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292F3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Tribulation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 smtClean="0">
                          <a:solidFill>
                            <a:srgbClr val="C00000"/>
                          </a:solidFill>
                          <a:latin typeface="+mn-lt"/>
                        </a:rPr>
                        <a:t>Great</a:t>
                      </a:r>
                      <a:r>
                        <a:rPr lang="en-US" sz="3600" b="1" dirty="0" smtClean="0">
                          <a:solidFill>
                            <a:srgbClr val="292F33"/>
                          </a:solidFill>
                          <a:latin typeface="+mn-lt"/>
                        </a:rPr>
                        <a:t> Tribulation</a:t>
                      </a:r>
                    </a:p>
                    <a:p>
                      <a:pPr algn="ctr"/>
                      <a:endParaRPr lang="en-US" sz="2800" b="1" dirty="0" smtClean="0">
                        <a:solidFill>
                          <a:srgbClr val="292F33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en-US" sz="2800" b="1" dirty="0" smtClean="0">
                          <a:solidFill>
                            <a:srgbClr val="292F33"/>
                          </a:solidFill>
                          <a:latin typeface="+mn-lt"/>
                        </a:rPr>
                        <a:t>(Time of Jacob's Trouble)</a:t>
                      </a:r>
                    </a:p>
                    <a:p>
                      <a:pPr algn="ctr"/>
                      <a:endParaRPr lang="en-US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519925"/>
                  </a:ext>
                </a:extLst>
              </a:tr>
              <a:tr h="583765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292F33"/>
                          </a:solidFill>
                          <a:latin typeface="+mn-lt"/>
                        </a:rPr>
                        <a:t>Beginning of Birth Pangs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292F33"/>
                          </a:solidFill>
                          <a:latin typeface="+mn-lt"/>
                        </a:rPr>
                        <a:t>Hard-Labor Birth Pangs</a:t>
                      </a:r>
                      <a:endParaRPr lang="en-US" sz="2800" b="1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056266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7136434"/>
              </p:ext>
            </p:extLst>
          </p:nvPr>
        </p:nvGraphicFramePr>
        <p:xfrm>
          <a:off x="740664" y="5532454"/>
          <a:ext cx="7726680" cy="597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3340">
                  <a:extLst>
                    <a:ext uri="{9D8B030D-6E8A-4147-A177-3AD203B41FA5}">
                      <a16:colId xmlns:a16="http://schemas.microsoft.com/office/drawing/2014/main" val="2772106553"/>
                    </a:ext>
                  </a:extLst>
                </a:gridCol>
                <a:gridCol w="3863340">
                  <a:extLst>
                    <a:ext uri="{9D8B030D-6E8A-4147-A177-3AD203B41FA5}">
                      <a16:colId xmlns:a16="http://schemas.microsoft.com/office/drawing/2014/main" val="2099898023"/>
                    </a:ext>
                  </a:extLst>
                </a:gridCol>
              </a:tblGrid>
              <a:tr h="597199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292F33"/>
                          </a:solidFill>
                          <a:latin typeface="+mn-lt"/>
                        </a:rPr>
                        <a:t>First Half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292F33"/>
                          </a:solidFill>
                          <a:latin typeface="+mn-lt"/>
                        </a:rPr>
                        <a:t>Second Half</a:t>
                      </a:r>
                      <a:endParaRPr lang="en-US" sz="3200" dirty="0">
                        <a:latin typeface="+mn-lt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6118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381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156218"/>
              </p:ext>
            </p:extLst>
          </p:nvPr>
        </p:nvGraphicFramePr>
        <p:xfrm>
          <a:off x="274320" y="100583"/>
          <a:ext cx="8659368" cy="65857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804">
                  <a:extLst>
                    <a:ext uri="{9D8B030D-6E8A-4147-A177-3AD203B41FA5}">
                      <a16:colId xmlns:a16="http://schemas.microsoft.com/office/drawing/2014/main" val="4195732272"/>
                    </a:ext>
                  </a:extLst>
                </a:gridCol>
                <a:gridCol w="2221617">
                  <a:extLst>
                    <a:ext uri="{9D8B030D-6E8A-4147-A177-3AD203B41FA5}">
                      <a16:colId xmlns:a16="http://schemas.microsoft.com/office/drawing/2014/main" val="2107465943"/>
                    </a:ext>
                  </a:extLst>
                </a:gridCol>
                <a:gridCol w="3682947">
                  <a:extLst>
                    <a:ext uri="{9D8B030D-6E8A-4147-A177-3AD203B41FA5}">
                      <a16:colId xmlns:a16="http://schemas.microsoft.com/office/drawing/2014/main" val="742108253"/>
                    </a:ext>
                  </a:extLst>
                </a:gridCol>
              </a:tblGrid>
              <a:tr h="1517905"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“Beginning of birth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pangs”</a:t>
                      </a: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(Matt. 24)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Scripture</a:t>
                      </a:r>
                      <a:r>
                        <a:rPr lang="en-US" sz="3600" baseline="0" dirty="0" smtClean="0">
                          <a:solidFill>
                            <a:schemeClr val="tx1"/>
                          </a:solidFill>
                        </a:rPr>
                        <a:t> Verses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First Four Seals</a:t>
                      </a:r>
                    </a:p>
                    <a:p>
                      <a:pPr algn="ctr">
                        <a:lnSpc>
                          <a:spcPts val="3000"/>
                        </a:lnSpc>
                      </a:pPr>
                      <a:r>
                        <a:rPr lang="en-US" sz="3600" dirty="0" smtClean="0">
                          <a:solidFill>
                            <a:schemeClr val="tx1"/>
                          </a:solidFill>
                        </a:rPr>
                        <a:t>(Rev. 6)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448169"/>
                  </a:ext>
                </a:extLst>
              </a:tr>
              <a:tr h="1280160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baseline="0" dirty="0" smtClean="0"/>
                        <a:t>False messiah’s who will mislead many.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dirty="0" smtClean="0"/>
                        <a:t>(Matt. 24:5)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1" dirty="0" smtClean="0"/>
                        <a:t>aligns with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(Rev.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 6:2)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</a:rPr>
                        <a:t>First Seal</a:t>
                      </a:r>
                      <a:r>
                        <a:rPr lang="en-US" sz="2400" b="1" u="none" dirty="0" smtClean="0"/>
                        <a:t>: </a:t>
                      </a:r>
                      <a:r>
                        <a:rPr lang="en-US" sz="2400" b="1" dirty="0" smtClean="0"/>
                        <a:t>Rider on white horse, a false messiah.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1360601"/>
                  </a:ext>
                </a:extLst>
              </a:tr>
              <a:tr h="1289303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dirty="0" smtClean="0"/>
                        <a:t>Wars, rumors of wars, nation rising</a:t>
                      </a:r>
                      <a:r>
                        <a:rPr lang="en-US" sz="2400" b="1" baseline="0" dirty="0" smtClean="0"/>
                        <a:t> against nation.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dirty="0" smtClean="0"/>
                        <a:t>(Matt. 24:6-7)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1" dirty="0" smtClean="0"/>
                        <a:t>aligns with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dirty="0" smtClean="0">
                          <a:solidFill>
                            <a:srgbClr val="C00000"/>
                          </a:solidFill>
                        </a:rPr>
                        <a:t>(Rev.</a:t>
                      </a: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 6:3-4)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</a:rPr>
                        <a:t>Second Seal</a:t>
                      </a:r>
                      <a:r>
                        <a:rPr lang="en-US" sz="2400" b="1" dirty="0" smtClean="0"/>
                        <a:t>: Rider on red horse</a:t>
                      </a:r>
                      <a:r>
                        <a:rPr lang="en-US" sz="2400" b="1" baseline="0" dirty="0" smtClean="0"/>
                        <a:t> takes peace from the earth.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1285873"/>
                  </a:ext>
                </a:extLst>
              </a:tr>
              <a:tr h="1289304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Famines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dirty="0" smtClean="0"/>
                        <a:t>(Matt.</a:t>
                      </a:r>
                      <a:r>
                        <a:rPr lang="en-US" sz="2400" b="1" baseline="0" dirty="0" smtClean="0"/>
                        <a:t> 24:7)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1" baseline="0" dirty="0" smtClean="0"/>
                        <a:t>aligns with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baseline="0" dirty="0" smtClean="0">
                          <a:solidFill>
                            <a:srgbClr val="C00000"/>
                          </a:solidFill>
                        </a:rPr>
                        <a:t>(Rev 6:5-6)</a:t>
                      </a:r>
                      <a:endParaRPr lang="en-US" sz="24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u="sng" dirty="0" smtClean="0">
                          <a:solidFill>
                            <a:srgbClr val="C00000"/>
                          </a:solidFill>
                        </a:rPr>
                        <a:t>Third Seal</a:t>
                      </a:r>
                      <a:r>
                        <a:rPr lang="en-US" sz="2400" b="1" dirty="0" smtClean="0"/>
                        <a:t>: Rider on black horse holds</a:t>
                      </a:r>
                      <a:r>
                        <a:rPr lang="en-US" sz="2400" b="1" baseline="0" dirty="0" smtClean="0"/>
                        <a:t> balances, represents famine.</a:t>
                      </a:r>
                      <a:endParaRPr lang="en-US" sz="24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8040596"/>
                  </a:ext>
                </a:extLst>
              </a:tr>
              <a:tr h="974751"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i="0" dirty="0" smtClean="0"/>
                        <a:t>Death through famine, pestilences, and earthquakes.</a:t>
                      </a:r>
                      <a:endParaRPr lang="en-US" sz="24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0" dirty="0" smtClean="0"/>
                        <a:t>(Matt. 24:7)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1" dirty="0" smtClean="0"/>
                        <a:t>aligns with</a:t>
                      </a:r>
                    </a:p>
                    <a:p>
                      <a:pPr algn="ctr">
                        <a:lnSpc>
                          <a:spcPts val="2200"/>
                        </a:lnSpc>
                      </a:pPr>
                      <a:r>
                        <a:rPr lang="en-US" sz="2400" b="1" i="0" dirty="0" smtClean="0">
                          <a:solidFill>
                            <a:srgbClr val="C00000"/>
                          </a:solidFill>
                        </a:rPr>
                        <a:t>(Rev</a:t>
                      </a:r>
                      <a:r>
                        <a:rPr lang="en-US" sz="2400" b="1" i="0" baseline="0" dirty="0" smtClean="0">
                          <a:solidFill>
                            <a:srgbClr val="C00000"/>
                          </a:solidFill>
                        </a:rPr>
                        <a:t> 6:7-8)</a:t>
                      </a:r>
                      <a:endParaRPr lang="en-US" sz="2400" b="1" i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lang="en-US" sz="2400" b="1" i="0" u="sng" dirty="0" smtClean="0">
                          <a:solidFill>
                            <a:srgbClr val="C00000"/>
                          </a:solidFill>
                        </a:rPr>
                        <a:t>Fourth Seal</a:t>
                      </a:r>
                      <a:r>
                        <a:rPr lang="en-US" sz="2400" b="1" i="0" dirty="0" smtClean="0"/>
                        <a:t>: Rider on pale horse, represents death through famine, pestilence and wild beasts.</a:t>
                      </a:r>
                      <a:endParaRPr lang="en-US" sz="2400" b="1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6049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432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651" y="127557"/>
            <a:ext cx="8686800" cy="823594"/>
          </a:xfrm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atin typeface="Franklin Gothic Demi Cond" panose="020B0706030402020204" pitchFamily="34" charset="0"/>
              </a:rPr>
              <a:t>Daniel’s Seventieth Week &amp; Matt. 24</a:t>
            </a:r>
            <a:endParaRPr lang="en-US" sz="4800" dirty="0">
              <a:latin typeface="Franklin Gothic Demi Cond" panose="020B07060304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960119" y="2006607"/>
            <a:ext cx="7223760" cy="54864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4477512" y="3705389"/>
            <a:ext cx="3694176" cy="26613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960119" y="1686567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477511" y="1709427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171688" y="3350741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459224" y="3383101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93023" y="1654563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49741" y="1508613"/>
            <a:ext cx="1830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Heavy" panose="020B0903020102020204" pitchFamily="34" charset="0"/>
              </a:rPr>
              <a:t>3 ½ Years</a:t>
            </a:r>
            <a:endParaRPr lang="en-US" sz="2800" dirty="0">
              <a:latin typeface="Franklin Gothic Heavy" panose="020B0903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78007" y="1507501"/>
            <a:ext cx="18308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Heavy" panose="020B0903020102020204" pitchFamily="34" charset="0"/>
              </a:rPr>
              <a:t>3 ½ Years</a:t>
            </a:r>
            <a:endParaRPr lang="en-US" sz="2800" dirty="0">
              <a:latin typeface="Franklin Gothic Heavy" panose="020B0903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8499056">
            <a:off x="1626316" y="3437017"/>
            <a:ext cx="331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“the 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beginning</a:t>
            </a:r>
            <a:r>
              <a:rPr lang="en-US" b="1" dirty="0" smtClean="0">
                <a:latin typeface="Arial Narrow" panose="020B0606020202030204" pitchFamily="34" charset="0"/>
              </a:rPr>
              <a:t> of birth pangs” (v8)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rot="18384976">
            <a:off x="2256933" y="3372886"/>
            <a:ext cx="3319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“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then</a:t>
            </a:r>
            <a:r>
              <a:rPr lang="en-US" b="1" dirty="0" smtClean="0">
                <a:latin typeface="Arial Narrow" panose="020B0606020202030204" pitchFamily="34" charset="0"/>
              </a:rPr>
              <a:t> they shall deliver you” (v9)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18" name="Up Arrow 17"/>
          <p:cNvSpPr/>
          <p:nvPr/>
        </p:nvSpPr>
        <p:spPr>
          <a:xfrm>
            <a:off x="4198678" y="2119091"/>
            <a:ext cx="135577" cy="264058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Up Arrow 18"/>
          <p:cNvSpPr/>
          <p:nvPr/>
        </p:nvSpPr>
        <p:spPr>
          <a:xfrm>
            <a:off x="4580408" y="2119091"/>
            <a:ext cx="140999" cy="254406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 rot="18384976">
            <a:off x="1890139" y="4984136"/>
            <a:ext cx="3438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Narrow" panose="020B0606020202030204" pitchFamily="34" charset="0"/>
              </a:rPr>
              <a:t>“therefore </a:t>
            </a:r>
            <a:r>
              <a:rPr lang="en-US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when</a:t>
            </a:r>
            <a:r>
              <a:rPr lang="en-US" b="1" dirty="0" smtClean="0">
                <a:latin typeface="Arial Narrow" panose="020B0606020202030204" pitchFamily="34" charset="0"/>
              </a:rPr>
              <a:t> you see the</a:t>
            </a:r>
          </a:p>
          <a:p>
            <a:r>
              <a:rPr lang="en-US" b="1" dirty="0" smtClean="0">
                <a:latin typeface="Arial Narrow" panose="020B0606020202030204" pitchFamily="34" charset="0"/>
              </a:rPr>
              <a:t>Abomination of Desolation…” (v15)</a:t>
            </a:r>
            <a:endParaRPr lang="en-US" b="1" dirty="0">
              <a:latin typeface="Arial Narrow" panose="020B0606020202030204" pitchFamily="34" charset="0"/>
            </a:endParaRPr>
          </a:p>
        </p:txBody>
      </p:sp>
      <p:sp>
        <p:nvSpPr>
          <p:cNvPr id="25" name="Up Arrow 24"/>
          <p:cNvSpPr/>
          <p:nvPr/>
        </p:nvSpPr>
        <p:spPr>
          <a:xfrm>
            <a:off x="4531329" y="3789622"/>
            <a:ext cx="144303" cy="287122"/>
          </a:xfrm>
          <a:prstGeom prst="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399081" y="2031815"/>
            <a:ext cx="2553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5 – 8 (Seals)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58573" y="2020250"/>
            <a:ext cx="269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9 – 14 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81121" y="2152470"/>
            <a:ext cx="3416183" cy="1495299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950847" y="3687343"/>
            <a:ext cx="2691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15 – 31 </a:t>
            </a:r>
            <a:endParaRPr lang="en-US" sz="2400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88607" y="4245131"/>
            <a:ext cx="30103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Franklin Gothic Demi Cond" panose="020B0706030402020204" pitchFamily="34" charset="0"/>
              </a:rPr>
              <a:t>Jesus provides detail regarding the 2</a:t>
            </a:r>
            <a:r>
              <a:rPr lang="en-US" sz="2800" baseline="30000" dirty="0" smtClean="0">
                <a:latin typeface="Franklin Gothic Demi Cond" panose="020B0706030402020204" pitchFamily="34" charset="0"/>
              </a:rPr>
              <a:t>nd</a:t>
            </a:r>
            <a:r>
              <a:rPr lang="en-US" sz="2800" dirty="0" smtClean="0">
                <a:latin typeface="Franklin Gothic Demi Cond" panose="020B0706030402020204" pitchFamily="34" charset="0"/>
              </a:rPr>
              <a:t> half of the 7 years.</a:t>
            </a:r>
            <a:endParaRPr lang="en-US" sz="2800" dirty="0">
              <a:latin typeface="Franklin Gothic Demi Cond" panose="020B07060304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059245" y="3237442"/>
            <a:ext cx="314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Demi Cond" panose="020B0706030402020204" pitchFamily="34" charset="0"/>
              </a:rPr>
              <a:t>“Great Tribulation” v.21</a:t>
            </a:r>
            <a:endParaRPr lang="en-US" sz="2400" dirty="0">
              <a:latin typeface="Franklin Gothic Demi Cond" panose="020B07060304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3863" y="998686"/>
            <a:ext cx="8274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Verses 5-14 give an overview of the 7 year </a:t>
            </a:r>
            <a:r>
              <a:rPr lang="en-US" sz="2800" dirty="0">
                <a:solidFill>
                  <a:srgbClr val="C00000"/>
                </a:solidFill>
                <a:latin typeface="Franklin Gothic Demi Cond" panose="020B0706030402020204" pitchFamily="34" charset="0"/>
              </a:rPr>
              <a:t>T</a:t>
            </a:r>
            <a:r>
              <a:rPr lang="en-US" sz="28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ribulation Period</a:t>
            </a:r>
            <a:endParaRPr lang="en-US" sz="2800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2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342900" y="3705225"/>
            <a:ext cx="73596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992188" y="2928938"/>
            <a:ext cx="0" cy="16081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702550" y="2928938"/>
            <a:ext cx="0" cy="1608137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62225" y="2873375"/>
            <a:ext cx="0" cy="1608138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456113" y="3316288"/>
            <a:ext cx="0" cy="720725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350000" y="2928938"/>
            <a:ext cx="0" cy="1608137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42900" y="3816350"/>
            <a:ext cx="4873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479550" y="3816350"/>
            <a:ext cx="4873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373438" y="4979988"/>
            <a:ext cx="228441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70th Week of Daniel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2562225" y="5202238"/>
            <a:ext cx="8112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14350" y="5368925"/>
            <a:ext cx="80581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(aka 7yr </a:t>
            </a:r>
            <a:r>
              <a:rPr kumimoji="0" lang="en-US" altLang="en-US" sz="2000" b="1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Tribulation Period </a:t>
            </a: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Jer. 30:7 “Time of Jacobs trouble”)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994025" y="3760788"/>
            <a:ext cx="12922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1/2 yrs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833938" y="3760788"/>
            <a:ext cx="12811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1/2 yrs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7756525" y="3649663"/>
            <a:ext cx="714375" cy="5318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Eternity</a:t>
            </a:r>
          </a:p>
        </p:txBody>
      </p: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7594600" y="2319338"/>
            <a:ext cx="323850" cy="498475"/>
            <a:chOff x="111008160" y="108169710"/>
            <a:chExt cx="342900" cy="514350"/>
          </a:xfrm>
        </p:grpSpPr>
        <p:sp>
          <p:nvSpPr>
            <p:cNvPr id="4157" name="Line 17"/>
            <p:cNvSpPr>
              <a:spLocks noChangeShapeType="1"/>
            </p:cNvSpPr>
            <p:nvPr/>
          </p:nvSpPr>
          <p:spPr bwMode="auto">
            <a:xfrm>
              <a:off x="111008160" y="108169710"/>
              <a:ext cx="0" cy="5143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8" name="Line 18"/>
            <p:cNvSpPr>
              <a:spLocks noChangeShapeType="1"/>
            </p:cNvSpPr>
            <p:nvPr/>
          </p:nvSpPr>
          <p:spPr bwMode="auto">
            <a:xfrm>
              <a:off x="111008160" y="108398310"/>
              <a:ext cx="342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9" name="Line 19"/>
            <p:cNvSpPr>
              <a:spLocks noChangeShapeType="1"/>
            </p:cNvSpPr>
            <p:nvPr/>
          </p:nvSpPr>
          <p:spPr bwMode="auto">
            <a:xfrm>
              <a:off x="111351060" y="108398310"/>
              <a:ext cx="0" cy="2857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13" name="WordArt 20"/>
          <p:cNvSpPr>
            <a:spLocks noChangeArrowheads="1" noChangeShapeType="1" noTextEdit="1"/>
          </p:cNvSpPr>
          <p:nvPr/>
        </p:nvSpPr>
        <p:spPr bwMode="auto">
          <a:xfrm>
            <a:off x="6999288" y="2041525"/>
            <a:ext cx="1244600" cy="111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White Throne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Judgment</a:t>
            </a:r>
          </a:p>
        </p:txBody>
      </p:sp>
      <p:sp>
        <p:nvSpPr>
          <p:cNvPr id="4114" name="Text Box 21"/>
          <p:cNvSpPr txBox="1">
            <a:spLocks noChangeArrowheads="1"/>
          </p:cNvSpPr>
          <p:nvPr/>
        </p:nvSpPr>
        <p:spPr bwMode="auto">
          <a:xfrm>
            <a:off x="6511925" y="3760788"/>
            <a:ext cx="10064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1000 yr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Reign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2562225" y="4481513"/>
            <a:ext cx="0" cy="776287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>
            <a:off x="6350000" y="4537075"/>
            <a:ext cx="0" cy="776288"/>
          </a:xfrm>
          <a:prstGeom prst="line">
            <a:avLst/>
          </a:prstGeom>
          <a:noFill/>
          <a:ln w="28575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>
            <a:off x="992188" y="1042988"/>
            <a:ext cx="0" cy="1885950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8" name="Line 25"/>
          <p:cNvSpPr>
            <a:spLocks noChangeShapeType="1"/>
          </p:cNvSpPr>
          <p:nvPr/>
        </p:nvSpPr>
        <p:spPr bwMode="auto">
          <a:xfrm>
            <a:off x="2562225" y="1042988"/>
            <a:ext cx="0" cy="1885950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6350000" y="987425"/>
            <a:ext cx="0" cy="1941513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0" name="Line 27"/>
          <p:cNvSpPr>
            <a:spLocks noChangeShapeType="1"/>
          </p:cNvSpPr>
          <p:nvPr/>
        </p:nvSpPr>
        <p:spPr bwMode="auto">
          <a:xfrm>
            <a:off x="7702550" y="987425"/>
            <a:ext cx="0" cy="776288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1" name="Text Box 28"/>
          <p:cNvSpPr txBox="1">
            <a:spLocks noChangeArrowheads="1"/>
          </p:cNvSpPr>
          <p:nvPr/>
        </p:nvSpPr>
        <p:spPr bwMode="auto">
          <a:xfrm>
            <a:off x="1317625" y="1098550"/>
            <a:ext cx="9191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1-3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2" name="Text Box 29"/>
          <p:cNvSpPr txBox="1">
            <a:spLocks noChangeArrowheads="1"/>
          </p:cNvSpPr>
          <p:nvPr/>
        </p:nvSpPr>
        <p:spPr bwMode="auto">
          <a:xfrm>
            <a:off x="2290763" y="600075"/>
            <a:ext cx="92075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4,5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3" name="Text Box 30"/>
          <p:cNvSpPr txBox="1">
            <a:spLocks noChangeArrowheads="1"/>
          </p:cNvSpPr>
          <p:nvPr/>
        </p:nvSpPr>
        <p:spPr bwMode="auto">
          <a:xfrm>
            <a:off x="3914775" y="1154113"/>
            <a:ext cx="10810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6-18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4" name="Text Box 31"/>
          <p:cNvSpPr txBox="1">
            <a:spLocks noChangeArrowheads="1"/>
          </p:cNvSpPr>
          <p:nvPr/>
        </p:nvSpPr>
        <p:spPr bwMode="auto">
          <a:xfrm>
            <a:off x="5645150" y="600075"/>
            <a:ext cx="9207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19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5" name="Text Box 32"/>
          <p:cNvSpPr txBox="1">
            <a:spLocks noChangeArrowheads="1"/>
          </p:cNvSpPr>
          <p:nvPr/>
        </p:nvSpPr>
        <p:spPr bwMode="auto">
          <a:xfrm>
            <a:off x="6457950" y="1154113"/>
            <a:ext cx="12001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20,21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6" name="Text Box 33"/>
          <p:cNvSpPr txBox="1">
            <a:spLocks noChangeArrowheads="1"/>
          </p:cNvSpPr>
          <p:nvPr/>
        </p:nvSpPr>
        <p:spPr bwMode="auto">
          <a:xfrm>
            <a:off x="7766050" y="1154113"/>
            <a:ext cx="9207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22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7" name="Line 34"/>
          <p:cNvSpPr>
            <a:spLocks noChangeShapeType="1"/>
          </p:cNvSpPr>
          <p:nvPr/>
        </p:nvSpPr>
        <p:spPr bwMode="auto">
          <a:xfrm flipH="1">
            <a:off x="992188" y="1376363"/>
            <a:ext cx="3254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8" name="Line 35"/>
          <p:cNvSpPr>
            <a:spLocks noChangeShapeType="1"/>
          </p:cNvSpPr>
          <p:nvPr/>
        </p:nvSpPr>
        <p:spPr bwMode="auto">
          <a:xfrm flipH="1">
            <a:off x="2562225" y="1376363"/>
            <a:ext cx="1352550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9" name="Line 36"/>
          <p:cNvSpPr>
            <a:spLocks noChangeShapeType="1"/>
          </p:cNvSpPr>
          <p:nvPr/>
        </p:nvSpPr>
        <p:spPr bwMode="auto">
          <a:xfrm>
            <a:off x="2236788" y="1376363"/>
            <a:ext cx="3254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0" name="Line 37"/>
          <p:cNvSpPr>
            <a:spLocks noChangeShapeType="1"/>
          </p:cNvSpPr>
          <p:nvPr/>
        </p:nvSpPr>
        <p:spPr bwMode="auto">
          <a:xfrm>
            <a:off x="4887913" y="1376363"/>
            <a:ext cx="1462087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1" name="Line 38"/>
          <p:cNvSpPr>
            <a:spLocks noChangeShapeType="1"/>
          </p:cNvSpPr>
          <p:nvPr/>
        </p:nvSpPr>
        <p:spPr bwMode="auto">
          <a:xfrm flipV="1">
            <a:off x="3200400" y="876300"/>
            <a:ext cx="2390775" cy="1905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2" name="Text Box 39"/>
          <p:cNvSpPr txBox="1">
            <a:spLocks noChangeArrowheads="1"/>
          </p:cNvSpPr>
          <p:nvPr/>
        </p:nvSpPr>
        <p:spPr bwMode="auto">
          <a:xfrm>
            <a:off x="3200400" y="609600"/>
            <a:ext cx="24003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Church in heaven with Jesus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3" name="Line 40"/>
          <p:cNvSpPr>
            <a:spLocks noChangeShapeType="1"/>
          </p:cNvSpPr>
          <p:nvPr/>
        </p:nvSpPr>
        <p:spPr bwMode="auto">
          <a:xfrm flipV="1">
            <a:off x="2362200" y="9906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4" name="Text Box 41"/>
          <p:cNvSpPr txBox="1">
            <a:spLocks noChangeArrowheads="1"/>
          </p:cNvSpPr>
          <p:nvPr/>
        </p:nvSpPr>
        <p:spPr bwMode="auto">
          <a:xfrm>
            <a:off x="1371600" y="2514600"/>
            <a:ext cx="1187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Rapture: (the Church goes to be with Jesus)</a:t>
            </a:r>
            <a:endParaRPr kumimoji="0" lang="en-US" altLang="en-US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5" name="Line 42"/>
          <p:cNvSpPr>
            <a:spLocks noChangeShapeType="1"/>
          </p:cNvSpPr>
          <p:nvPr/>
        </p:nvSpPr>
        <p:spPr bwMode="auto">
          <a:xfrm>
            <a:off x="6078538" y="1866900"/>
            <a:ext cx="0" cy="1782763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6" name="Text Box 43"/>
          <p:cNvSpPr txBox="1">
            <a:spLocks noChangeArrowheads="1"/>
          </p:cNvSpPr>
          <p:nvPr/>
        </p:nvSpPr>
        <p:spPr bwMode="auto">
          <a:xfrm>
            <a:off x="5086350" y="1066800"/>
            <a:ext cx="12477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2nd Coming: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(the Church returns with Jesus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7" name="Text Box 44"/>
          <p:cNvSpPr txBox="1">
            <a:spLocks noChangeArrowheads="1"/>
          </p:cNvSpPr>
          <p:nvPr/>
        </p:nvSpPr>
        <p:spPr bwMode="auto">
          <a:xfrm>
            <a:off x="3314700" y="4314825"/>
            <a:ext cx="22860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Abomination of Desolation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8" name="Line 45"/>
          <p:cNvSpPr>
            <a:spLocks noChangeShapeType="1"/>
          </p:cNvSpPr>
          <p:nvPr/>
        </p:nvSpPr>
        <p:spPr bwMode="auto">
          <a:xfrm flipV="1">
            <a:off x="4456113" y="4092575"/>
            <a:ext cx="0" cy="2778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9" name="Text Box 46"/>
          <p:cNvSpPr txBox="1">
            <a:spLocks noChangeArrowheads="1"/>
          </p:cNvSpPr>
          <p:nvPr/>
        </p:nvSpPr>
        <p:spPr bwMode="auto">
          <a:xfrm>
            <a:off x="3211513" y="4592638"/>
            <a:ext cx="2617787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(Dan 9:27, Mt 24:15, 2 Thes 2:4)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140" name="Group 47"/>
          <p:cNvGrpSpPr>
            <a:grpSpLocks/>
          </p:cNvGrpSpPr>
          <p:nvPr/>
        </p:nvGrpSpPr>
        <p:grpSpPr bwMode="auto">
          <a:xfrm>
            <a:off x="2724150" y="1543050"/>
            <a:ext cx="269875" cy="276225"/>
            <a:chOff x="108607860" y="108398310"/>
            <a:chExt cx="285750" cy="285750"/>
          </a:xfrm>
        </p:grpSpPr>
        <p:sp>
          <p:nvSpPr>
            <p:cNvPr id="4155" name="Line 48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6" name="Line 49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41" name="Group 50"/>
          <p:cNvGrpSpPr>
            <a:grpSpLocks/>
          </p:cNvGrpSpPr>
          <p:nvPr/>
        </p:nvGrpSpPr>
        <p:grpSpPr bwMode="auto">
          <a:xfrm>
            <a:off x="3535363" y="1985963"/>
            <a:ext cx="269875" cy="277812"/>
            <a:chOff x="108607860" y="108398310"/>
            <a:chExt cx="285750" cy="285750"/>
          </a:xfrm>
        </p:grpSpPr>
        <p:sp>
          <p:nvSpPr>
            <p:cNvPr id="4153" name="Line 51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4" name="Line 52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42" name="Group 53"/>
          <p:cNvGrpSpPr>
            <a:grpSpLocks/>
          </p:cNvGrpSpPr>
          <p:nvPr/>
        </p:nvGrpSpPr>
        <p:grpSpPr bwMode="auto">
          <a:xfrm>
            <a:off x="4672013" y="2428875"/>
            <a:ext cx="269875" cy="277813"/>
            <a:chOff x="108607860" y="108398310"/>
            <a:chExt cx="285750" cy="285750"/>
          </a:xfrm>
        </p:grpSpPr>
        <p:sp>
          <p:nvSpPr>
            <p:cNvPr id="4151" name="Line 54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2" name="Line 55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43" name="Text Box 56"/>
          <p:cNvSpPr txBox="1">
            <a:spLocks noChangeArrowheads="1"/>
          </p:cNvSpPr>
          <p:nvPr/>
        </p:nvSpPr>
        <p:spPr bwMode="auto">
          <a:xfrm>
            <a:off x="2994025" y="1652588"/>
            <a:ext cx="108267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Seals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4" name="Text Box 57"/>
          <p:cNvSpPr txBox="1">
            <a:spLocks noChangeArrowheads="1"/>
          </p:cNvSpPr>
          <p:nvPr/>
        </p:nvSpPr>
        <p:spPr bwMode="auto">
          <a:xfrm>
            <a:off x="3805238" y="2041525"/>
            <a:ext cx="133826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Trumpets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5" name="Text Box 58"/>
          <p:cNvSpPr txBox="1">
            <a:spLocks noChangeArrowheads="1"/>
          </p:cNvSpPr>
          <p:nvPr/>
        </p:nvSpPr>
        <p:spPr bwMode="auto">
          <a:xfrm>
            <a:off x="4941888" y="2484438"/>
            <a:ext cx="97472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Bowls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6" name="Text Box 59"/>
          <p:cNvSpPr txBox="1">
            <a:spLocks noChangeArrowheads="1"/>
          </p:cNvSpPr>
          <p:nvPr/>
        </p:nvSpPr>
        <p:spPr bwMode="auto">
          <a:xfrm>
            <a:off x="4887913" y="3040063"/>
            <a:ext cx="1028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Mt 24:21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Great Trib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7" name="Line 60"/>
          <p:cNvSpPr>
            <a:spLocks noChangeShapeType="1"/>
          </p:cNvSpPr>
          <p:nvPr/>
        </p:nvSpPr>
        <p:spPr bwMode="auto">
          <a:xfrm flipH="1">
            <a:off x="4510088" y="3427413"/>
            <a:ext cx="431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48" name="Line 61"/>
          <p:cNvSpPr>
            <a:spLocks noChangeShapeType="1"/>
          </p:cNvSpPr>
          <p:nvPr/>
        </p:nvSpPr>
        <p:spPr bwMode="auto">
          <a:xfrm>
            <a:off x="5862638" y="3427413"/>
            <a:ext cx="431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49" name="Line 62"/>
          <p:cNvSpPr>
            <a:spLocks noChangeShapeType="1"/>
          </p:cNvSpPr>
          <p:nvPr/>
        </p:nvSpPr>
        <p:spPr bwMode="auto">
          <a:xfrm>
            <a:off x="5657850" y="5181600"/>
            <a:ext cx="685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6019800"/>
            <a:ext cx="8763000" cy="584775"/>
          </a:xfrm>
          <a:prstGeom prst="rect">
            <a:avLst/>
          </a:prstGeom>
          <a:noFill/>
          <a:effectLst>
            <a:outerShdw blurRad="50800" dist="76200" dir="54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38100" dist="762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The book of Revelation is a chronological book that lays out simply.</a:t>
            </a:r>
          </a:p>
        </p:txBody>
      </p:sp>
      <p:sp>
        <p:nvSpPr>
          <p:cNvPr id="4" name="Oval 3"/>
          <p:cNvSpPr/>
          <p:nvPr/>
        </p:nvSpPr>
        <p:spPr>
          <a:xfrm>
            <a:off x="2895600" y="1447800"/>
            <a:ext cx="1019175" cy="81597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6" name="Oval 65"/>
          <p:cNvSpPr/>
          <p:nvPr/>
        </p:nvSpPr>
        <p:spPr>
          <a:xfrm>
            <a:off x="2820194" y="3540126"/>
            <a:ext cx="1472406" cy="81597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7" name="Oval 66"/>
          <p:cNvSpPr/>
          <p:nvPr/>
        </p:nvSpPr>
        <p:spPr>
          <a:xfrm>
            <a:off x="3188495" y="4793367"/>
            <a:ext cx="2640805" cy="81597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-9356"/>
            <a:ext cx="8915400" cy="58477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>
                  <a:outerShdw blurRad="38100" dist="76200" dir="27000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How the seals relate to the overall 7 years of the tribulation period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C000"/>
              </a:solidFill>
              <a:effectLst>
                <a:outerShdw blurRad="38100" dist="76200" dir="2700000" algn="tl">
                  <a:srgbClr val="000000"/>
                </a:outerShd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  <p:sp>
        <p:nvSpPr>
          <p:cNvPr id="69" name="Line 61"/>
          <p:cNvSpPr>
            <a:spLocks noChangeShapeType="1"/>
          </p:cNvSpPr>
          <p:nvPr/>
        </p:nvSpPr>
        <p:spPr bwMode="auto">
          <a:xfrm flipV="1">
            <a:off x="2020888" y="3732212"/>
            <a:ext cx="484188" cy="638176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 Box 44"/>
          <p:cNvSpPr txBox="1">
            <a:spLocks noChangeArrowheads="1"/>
          </p:cNvSpPr>
          <p:nvPr/>
        </p:nvSpPr>
        <p:spPr bwMode="auto">
          <a:xfrm rot="20815086">
            <a:off x="1070919" y="4383881"/>
            <a:ext cx="1142205" cy="9572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63500" dir="2700000" algn="tl">
                    <a:srgbClr val="000000"/>
                  </a:outerShdw>
                </a:effectLst>
                <a:uLnTx/>
                <a:uFillTx/>
                <a:latin typeface="Franklin Gothic Demi Cond" panose="020B0706030402020204" pitchFamily="34" charset="0"/>
                <a:ea typeface="+mn-ea"/>
                <a:cs typeface="Arial" panose="020B0604020202020204" pitchFamily="34" charset="0"/>
              </a:rPr>
              <a:t>Beast signs Covenant with Israel (Dan. 9:27)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63500" dir="2700000" algn="tl">
                  <a:srgbClr val="000000"/>
                </a:outerShdw>
              </a:effectLst>
              <a:uLnTx/>
              <a:uFillTx/>
              <a:latin typeface="Franklin Gothic Demi Cond" panose="020B07060304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466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6" grpId="0" animBg="1"/>
      <p:bldP spid="6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7042"/>
            <a:ext cx="9143999" cy="68012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Franklin Gothic Demi Cond" panose="020B0706030402020204" pitchFamily="34" charset="0"/>
              </a:rPr>
              <a:t>Daniel’s 70th Week/Day of the Lord</a:t>
            </a:r>
            <a:endParaRPr lang="en-US" dirty="0">
              <a:latin typeface="Franklin Gothic Demi Cond" panose="020B0706030402020204" pitchFamily="34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749092" y="1212459"/>
            <a:ext cx="4993997" cy="37929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6243729" y="2588745"/>
            <a:ext cx="2471286" cy="17802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67738" y="906489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243729" y="875261"/>
            <a:ext cx="0" cy="396915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8715015" y="2234096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243729" y="2248675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752233" y="860415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83144" y="796868"/>
            <a:ext cx="1601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Heavy" panose="020B0903020102020204" pitchFamily="34" charset="0"/>
              </a:rPr>
              <a:t>3 ½ Years</a:t>
            </a:r>
            <a:endParaRPr lang="en-US" sz="2400" dirty="0">
              <a:latin typeface="Franklin Gothic Heavy" panose="020B09030201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2886" y="759980"/>
            <a:ext cx="1601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Heavy" panose="020B0903020102020204" pitchFamily="34" charset="0"/>
              </a:rPr>
              <a:t>3 ½ Years</a:t>
            </a:r>
            <a:endParaRPr lang="en-US" sz="2400" dirty="0">
              <a:latin typeface="Franklin Gothic Heavy" panose="020B09030201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59164" y="1784181"/>
            <a:ext cx="2550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Franklin Gothic Demi Cond" panose="020B0706030402020204" pitchFamily="34" charset="0"/>
              </a:rPr>
              <a:t>Abomination of Desolation 		(v15)</a:t>
            </a:r>
            <a:endParaRPr lang="en-US" b="1" dirty="0">
              <a:latin typeface="Franklin Gothic Demi Cond" panose="020B07060304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794856" y="1248197"/>
            <a:ext cx="4878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5 – 14 cover the 7 year tribulation period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29" name="Straight Arrow Connector 28"/>
          <p:cNvCxnSpPr>
            <a:endCxn id="33" idx="1"/>
          </p:cNvCxnSpPr>
          <p:nvPr/>
        </p:nvCxnSpPr>
        <p:spPr>
          <a:xfrm flipH="1">
            <a:off x="6243729" y="1564211"/>
            <a:ext cx="2429333" cy="814180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724548" y="2597949"/>
            <a:ext cx="1462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15 – 31 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6887" y="2542306"/>
            <a:ext cx="2533095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000"/>
              </a:lnSpc>
            </a:pPr>
            <a:r>
              <a:rPr lang="en-US" sz="2000" dirty="0" smtClean="0">
                <a:latin typeface="Franklin Gothic Demi Cond" panose="020B0706030402020204" pitchFamily="34" charset="0"/>
              </a:rPr>
              <a:t>The </a:t>
            </a:r>
            <a:r>
              <a:rPr lang="en-US" sz="20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“But”</a:t>
            </a:r>
            <a:r>
              <a:rPr lang="en-US" sz="2000" dirty="0" smtClean="0">
                <a:latin typeface="Franklin Gothic Demi Cond" panose="020B0706030402020204" pitchFamily="34" charset="0"/>
              </a:rPr>
              <a:t> (</a:t>
            </a:r>
            <a:r>
              <a:rPr lang="en-US" sz="2000" i="1" dirty="0" err="1" smtClean="0">
                <a:latin typeface="Franklin Gothic Demi Cond" panose="020B0706030402020204" pitchFamily="34" charset="0"/>
              </a:rPr>
              <a:t>prei</a:t>
            </a:r>
            <a:r>
              <a:rPr lang="en-US" sz="2000" i="1" dirty="0" smtClean="0">
                <a:latin typeface="Franklin Gothic Demi Cond" panose="020B0706030402020204" pitchFamily="34" charset="0"/>
              </a:rPr>
              <a:t> de</a:t>
            </a:r>
            <a:r>
              <a:rPr lang="en-US" sz="2000" dirty="0" smtClean="0">
                <a:latin typeface="Franklin Gothic Demi Cond" panose="020B0706030402020204" pitchFamily="34" charset="0"/>
              </a:rPr>
              <a:t>) verse 36 introduces        a slightly new yet complementary subject.</a:t>
            </a:r>
            <a:endParaRPr lang="en-US" sz="2000" dirty="0">
              <a:latin typeface="Franklin Gothic Demi Cond" panose="020B07060304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243729" y="2193725"/>
            <a:ext cx="2508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Franklin Gothic Demi Cond" panose="020B0706030402020204" pitchFamily="34" charset="0"/>
              </a:rPr>
              <a:t>“Great Tribulation” v.21</a:t>
            </a: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59165" y="4094183"/>
            <a:ext cx="1627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“RAPTURE”</a:t>
            </a:r>
            <a:endParaRPr lang="en-US" sz="2400" i="1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28" name="Straight Arrow Connector 27"/>
          <p:cNvCxnSpPr>
            <a:endCxn id="33" idx="1"/>
          </p:cNvCxnSpPr>
          <p:nvPr/>
        </p:nvCxnSpPr>
        <p:spPr>
          <a:xfrm>
            <a:off x="5385868" y="2240237"/>
            <a:ext cx="857861" cy="138154"/>
          </a:xfrm>
          <a:prstGeom prst="straightConnector1">
            <a:avLst/>
          </a:prstGeom>
          <a:ln w="825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25446" y="5088994"/>
            <a:ext cx="8317643" cy="21470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425446" y="4736949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767738" y="4726975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676261" y="5723981"/>
            <a:ext cx="5467737" cy="938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Franklin Gothic Demi Cond" panose="020B0706030402020204" pitchFamily="34" charset="0"/>
              </a:rPr>
              <a:t>Those who don’t respond to the gospel now, prior to the rapture – do not escape the Tribulation Period. (Lu. 21:36; 1 Thess. 5:3)</a:t>
            </a:r>
            <a:endParaRPr lang="en-US" sz="2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Franklin Gothic Demi Cond" panose="020B07060304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08230" y="4597809"/>
            <a:ext cx="30595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Franklin Gothic Heavy" panose="020B0903020102020204" pitchFamily="34" charset="0"/>
              </a:rPr>
              <a:t>Days of Noah</a:t>
            </a:r>
            <a:endParaRPr lang="en-US" sz="2400" dirty="0">
              <a:latin typeface="Franklin Gothic Heavy" panose="020B09030201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55106" y="955193"/>
            <a:ext cx="2821844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2600"/>
              </a:lnSpc>
            </a:pPr>
            <a:r>
              <a:rPr lang="en-US" sz="2800" dirty="0">
                <a:solidFill>
                  <a:srgbClr val="002060"/>
                </a:solidFill>
                <a:latin typeface="Franklin Gothic Demi Cond" panose="020B0706030402020204" pitchFamily="34" charset="0"/>
              </a:rPr>
              <a:t>“But of </a:t>
            </a:r>
            <a:r>
              <a:rPr lang="en-US" sz="2800" u="sng" dirty="0">
                <a:solidFill>
                  <a:srgbClr val="002060"/>
                </a:solidFill>
                <a:latin typeface="Franklin Gothic Demi Cond" panose="020B0706030402020204" pitchFamily="34" charset="0"/>
              </a:rPr>
              <a:t>that day </a:t>
            </a:r>
            <a:r>
              <a:rPr lang="en-US" sz="2800" dirty="0">
                <a:solidFill>
                  <a:srgbClr val="002060"/>
                </a:solidFill>
                <a:latin typeface="Franklin Gothic Demi Cond" panose="020B0706030402020204" pitchFamily="34" charset="0"/>
              </a:rPr>
              <a:t>and hour no one </a:t>
            </a:r>
            <a:r>
              <a:rPr lang="en-US" sz="2800" dirty="0" smtClean="0">
                <a:solidFill>
                  <a:srgbClr val="002060"/>
                </a:solidFill>
                <a:latin typeface="Franklin Gothic Demi Cond" panose="020B0706030402020204" pitchFamily="34" charset="0"/>
              </a:rPr>
              <a:t>knows” (V36)       </a:t>
            </a:r>
            <a:r>
              <a:rPr lang="en-US" sz="2800" u="sng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NO SIGNS</a:t>
            </a:r>
            <a:endParaRPr lang="en-US" sz="2800" u="sng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67858" y="5034183"/>
            <a:ext cx="2855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Verses 36 – 44 </a:t>
            </a:r>
            <a:endParaRPr lang="en-US" sz="2800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425446" y="2902158"/>
            <a:ext cx="8281010" cy="1848584"/>
          </a:xfrm>
          <a:prstGeom prst="straightConnector1">
            <a:avLst/>
          </a:prstGeom>
          <a:ln w="762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767738" y="1634596"/>
            <a:ext cx="0" cy="2992733"/>
          </a:xfrm>
          <a:prstGeom prst="line">
            <a:avLst/>
          </a:prstGeom>
          <a:ln w="57150">
            <a:prstDash val="sys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08231" y="3622368"/>
            <a:ext cx="422245" cy="105977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U-Turn Arrow 57"/>
          <p:cNvSpPr/>
          <p:nvPr/>
        </p:nvSpPr>
        <p:spPr>
          <a:xfrm rot="10800000" flipH="1">
            <a:off x="3624036" y="3892591"/>
            <a:ext cx="341641" cy="778228"/>
          </a:xfrm>
          <a:prstGeom prst="utur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>
            <a:endCxn id="58" idx="4"/>
          </p:cNvCxnSpPr>
          <p:nvPr/>
        </p:nvCxnSpPr>
        <p:spPr>
          <a:xfrm>
            <a:off x="2759991" y="2014921"/>
            <a:ext cx="906750" cy="1877670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752233" y="4758420"/>
            <a:ext cx="0" cy="704088"/>
          </a:xfrm>
          <a:prstGeom prst="line">
            <a:avLst/>
          </a:prstGeom>
          <a:ln w="762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 rot="20603399">
            <a:off x="-243666" y="5714596"/>
            <a:ext cx="38037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“THE DAY OF THE LORD” </a:t>
            </a:r>
            <a:r>
              <a:rPr lang="en-US" sz="2400" b="1" i="1" u="sng" dirty="0" smtClean="0">
                <a:solidFill>
                  <a:schemeClr val="accent2">
                    <a:lumMod val="50000"/>
                  </a:schemeClr>
                </a:solidFill>
                <a:latin typeface="Franklin Gothic Demi Cond" panose="020B0706030402020204" pitchFamily="34" charset="0"/>
              </a:rPr>
              <a:t>begins</a:t>
            </a:r>
            <a:endParaRPr lang="en-US" sz="2000" i="1" u="sng" dirty="0">
              <a:solidFill>
                <a:schemeClr val="accent2">
                  <a:lumMod val="50000"/>
                </a:schemeClr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3275898" y="5034183"/>
            <a:ext cx="427602" cy="401599"/>
          </a:xfrm>
          <a:prstGeom prst="straightConnector1">
            <a:avLst/>
          </a:prstGeom>
          <a:ln w="82550">
            <a:solidFill>
              <a:schemeClr val="accent2">
                <a:lumMod val="50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2736733" y="2041244"/>
            <a:ext cx="966767" cy="2992939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840253" y="3484000"/>
            <a:ext cx="2122918" cy="938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200"/>
              </a:lnSpc>
            </a:pPr>
            <a:r>
              <a:rPr lang="en-US" sz="2400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2</a:t>
            </a:r>
            <a:r>
              <a:rPr lang="en-US" sz="2400" baseline="30000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nd</a:t>
            </a:r>
            <a:r>
              <a:rPr lang="en-US" sz="2400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 Coming is anticipated with </a:t>
            </a:r>
            <a:r>
              <a:rPr lang="en-US" sz="2400" u="sng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many “SIGNS”</a:t>
            </a:r>
            <a:r>
              <a:rPr lang="en-US" sz="2400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.</a:t>
            </a:r>
            <a:endParaRPr lang="en-US" sz="2400" i="1" dirty="0">
              <a:solidFill>
                <a:srgbClr val="7030A0"/>
              </a:solidFill>
              <a:latin typeface="Franklin Gothic Demi Cond" panose="020B0706030402020204" pitchFamily="34" charset="0"/>
            </a:endParaRP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8138344" y="4381056"/>
            <a:ext cx="241189" cy="453222"/>
          </a:xfrm>
          <a:prstGeom prst="straightConnector1">
            <a:avLst/>
          </a:prstGeom>
          <a:ln w="82550">
            <a:solidFill>
              <a:srgbClr val="7030A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 rot="5400000">
            <a:off x="6063501" y="2907382"/>
            <a:ext cx="392969" cy="4966206"/>
          </a:xfrm>
          <a:prstGeom prst="rightBrace">
            <a:avLst>
              <a:gd name="adj1" fmla="val 37914"/>
              <a:gd name="adj2" fmla="val 50370"/>
            </a:avLst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Brace 45"/>
          <p:cNvSpPr/>
          <p:nvPr/>
        </p:nvSpPr>
        <p:spPr>
          <a:xfrm rot="5400000" flipH="1">
            <a:off x="6085029" y="2294712"/>
            <a:ext cx="340768" cy="4975351"/>
          </a:xfrm>
          <a:prstGeom prst="rightBrace">
            <a:avLst>
              <a:gd name="adj1" fmla="val 37914"/>
              <a:gd name="adj2" fmla="val 19437"/>
            </a:avLst>
          </a:prstGeom>
          <a:ln w="5715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5319477" y="4263460"/>
            <a:ext cx="2176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  <a:latin typeface="Franklin Gothic Demi Cond" panose="020B0706030402020204" pitchFamily="34" charset="0"/>
              </a:rPr>
              <a:t>Many Signs</a:t>
            </a:r>
            <a:endParaRPr lang="en-US" sz="2400" b="1" dirty="0">
              <a:solidFill>
                <a:srgbClr val="7030A0"/>
              </a:solidFill>
              <a:latin typeface="Franklin Gothic Demi Cond" panose="020B07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255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42" grpId="0"/>
      <p:bldP spid="43" grpId="0"/>
      <p:bldP spid="44" grpId="0"/>
      <p:bldP spid="45" grpId="0"/>
      <p:bldP spid="58" grpId="0" animBg="1"/>
      <p:bldP spid="68" grpId="0"/>
      <p:bldP spid="76" grpId="0"/>
      <p:bldP spid="3" grpId="0" animBg="1"/>
      <p:bldP spid="46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1119"/>
          </a:xfrm>
        </p:spPr>
        <p:txBody>
          <a:bodyPr>
            <a:normAutofit/>
          </a:bodyPr>
          <a:lstStyle/>
          <a:p>
            <a:pPr algn="ctr">
              <a:lnSpc>
                <a:spcPts val="4000"/>
              </a:lnSpc>
            </a:pPr>
            <a:r>
              <a:rPr lang="en-US" dirty="0" smtClean="0">
                <a:latin typeface="Franklin Gothic Demi Cond" panose="020B0706030402020204" pitchFamily="34" charset="0"/>
              </a:rPr>
              <a:t>Comparison of Kingdom Gospel (national) and the Gospel of Grace (individual)</a:t>
            </a:r>
            <a:endParaRPr lang="en-US" dirty="0">
              <a:latin typeface="Franklin Gothic Demi Cond" panose="020B07060304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5893604"/>
              </p:ext>
            </p:extLst>
          </p:nvPr>
        </p:nvGraphicFramePr>
        <p:xfrm>
          <a:off x="0" y="1341120"/>
          <a:ext cx="9144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132498992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117850544"/>
                    </a:ext>
                  </a:extLst>
                </a:gridCol>
              </a:tblGrid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GOSPEL OF THE KINGDOM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GOSPEL</a:t>
                      </a:r>
                      <a:r>
                        <a:rPr lang="en-US" sz="2800" b="0" baseline="0" dirty="0" smtClean="0">
                          <a:latin typeface="Franklin Gothic Demi Cond" panose="020B0706030402020204" pitchFamily="34" charset="0"/>
                        </a:rPr>
                        <a:t> OF GRACE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288797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Related To Mosaic</a:t>
                      </a:r>
                      <a:r>
                        <a:rPr lang="en-US" sz="2800" b="0" baseline="0" dirty="0" smtClean="0">
                          <a:latin typeface="Franklin Gothic Demi Cond" panose="020B0706030402020204" pitchFamily="34" charset="0"/>
                        </a:rPr>
                        <a:t> Covenant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Related To The New Covenant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1015596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Preached To Israel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Preached To All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194426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National In Nature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Individual In Nature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066997"/>
                  </a:ext>
                </a:extLst>
              </a:tr>
              <a:tr h="922487">
                <a:tc>
                  <a:txBody>
                    <a:bodyPr/>
                    <a:lstStyle/>
                    <a:p>
                      <a:r>
                        <a:rPr lang="en-US" sz="2800" b="0" u="sng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Purpose</a:t>
                      </a: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: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 Bring The Kingdom To Earth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u="sng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Purpose</a:t>
                      </a: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: Personal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 Salvation Of An Individual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059613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Jesus Relationship:</a:t>
                      </a:r>
                      <a:r>
                        <a:rPr lang="en-US" sz="2800" b="0" baseline="0" dirty="0" smtClean="0">
                          <a:latin typeface="Franklin Gothic Demi Cond" panose="020B0706030402020204" pitchFamily="34" charset="0"/>
                        </a:rPr>
                        <a:t> King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Jesus Relationship: Savior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1443"/>
                  </a:ext>
                </a:extLst>
              </a:tr>
              <a:tr h="922487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Will Be Preached During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 The Tribulation Period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Is Preached Today And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 </a:t>
                      </a:r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During The Tribulation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888275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Not Currently</a:t>
                      </a:r>
                      <a:r>
                        <a:rPr lang="en-US" sz="2800" b="0" baseline="0" dirty="0" smtClean="0">
                          <a:latin typeface="Franklin Gothic Demi Cond" panose="020B0706030402020204" pitchFamily="34" charset="0"/>
                        </a:rPr>
                        <a:t> Available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latin typeface="Franklin Gothic Demi Cond" panose="020B0706030402020204" pitchFamily="34" charset="0"/>
                        </a:rPr>
                        <a:t>Currently Available </a:t>
                      </a:r>
                      <a:endParaRPr lang="en-US" sz="2800" b="0" dirty="0"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8038702"/>
                  </a:ext>
                </a:extLst>
              </a:tr>
              <a:tr h="505880"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Preached By</a:t>
                      </a:r>
                      <a:r>
                        <a:rPr lang="en-US" sz="2800" b="0" baseline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 The Church? NO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 smtClean="0">
                          <a:solidFill>
                            <a:srgbClr val="C00000"/>
                          </a:solidFill>
                          <a:latin typeface="Franklin Gothic Demi Cond" panose="020B0706030402020204" pitchFamily="34" charset="0"/>
                        </a:rPr>
                        <a:t>Preached By The Church? YES</a:t>
                      </a:r>
                      <a:endParaRPr lang="en-US" sz="2800" b="0" dirty="0">
                        <a:solidFill>
                          <a:srgbClr val="C00000"/>
                        </a:solidFill>
                        <a:latin typeface="Franklin Gothic Demi Cond" panose="020B07060304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53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90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342900" y="3705225"/>
            <a:ext cx="735965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>
            <a:off x="992188" y="2928938"/>
            <a:ext cx="0" cy="16081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702550" y="2928938"/>
            <a:ext cx="0" cy="1608137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62225" y="2873375"/>
            <a:ext cx="0" cy="1608138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456113" y="3316288"/>
            <a:ext cx="0" cy="720725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6350000" y="2928938"/>
            <a:ext cx="0" cy="1608137"/>
          </a:xfrm>
          <a:prstGeom prst="line">
            <a:avLst/>
          </a:prstGeom>
          <a:noFill/>
          <a:ln w="5715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342900" y="3816350"/>
            <a:ext cx="4873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1479550" y="3816350"/>
            <a:ext cx="48736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NT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3373438" y="4979988"/>
            <a:ext cx="2284412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70th Week of Daniel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7" name="Line 11"/>
          <p:cNvSpPr>
            <a:spLocks noChangeShapeType="1"/>
          </p:cNvSpPr>
          <p:nvPr/>
        </p:nvSpPr>
        <p:spPr bwMode="auto">
          <a:xfrm flipH="1">
            <a:off x="2562225" y="5202238"/>
            <a:ext cx="811213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514350" y="5368925"/>
            <a:ext cx="80581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(aka 7yr </a:t>
            </a:r>
            <a:r>
              <a:rPr kumimoji="0" lang="en-US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Tribulation Period </a:t>
            </a: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 Jer. 30:7 “Time of Jacobs trouble”)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2994025" y="3760788"/>
            <a:ext cx="1292225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1/2 yrs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4833938" y="3760788"/>
            <a:ext cx="128111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 1/2 yrs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7756525" y="3649663"/>
            <a:ext cx="714375" cy="5318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Eternity</a:t>
            </a:r>
          </a:p>
        </p:txBody>
      </p:sp>
      <p:grpSp>
        <p:nvGrpSpPr>
          <p:cNvPr id="4112" name="Group 16"/>
          <p:cNvGrpSpPr>
            <a:grpSpLocks/>
          </p:cNvGrpSpPr>
          <p:nvPr/>
        </p:nvGrpSpPr>
        <p:grpSpPr bwMode="auto">
          <a:xfrm>
            <a:off x="7594600" y="2319338"/>
            <a:ext cx="323850" cy="498475"/>
            <a:chOff x="111008160" y="108169710"/>
            <a:chExt cx="342900" cy="514350"/>
          </a:xfrm>
        </p:grpSpPr>
        <p:sp>
          <p:nvSpPr>
            <p:cNvPr id="4157" name="Line 17"/>
            <p:cNvSpPr>
              <a:spLocks noChangeShapeType="1"/>
            </p:cNvSpPr>
            <p:nvPr/>
          </p:nvSpPr>
          <p:spPr bwMode="auto">
            <a:xfrm>
              <a:off x="111008160" y="108169710"/>
              <a:ext cx="0" cy="5143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8" name="Line 18"/>
            <p:cNvSpPr>
              <a:spLocks noChangeShapeType="1"/>
            </p:cNvSpPr>
            <p:nvPr/>
          </p:nvSpPr>
          <p:spPr bwMode="auto">
            <a:xfrm>
              <a:off x="111008160" y="108398310"/>
              <a:ext cx="342900" cy="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9" name="Line 19"/>
            <p:cNvSpPr>
              <a:spLocks noChangeShapeType="1"/>
            </p:cNvSpPr>
            <p:nvPr/>
          </p:nvSpPr>
          <p:spPr bwMode="auto">
            <a:xfrm>
              <a:off x="111351060" y="108398310"/>
              <a:ext cx="0" cy="285750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13" name="WordArt 20"/>
          <p:cNvSpPr>
            <a:spLocks noChangeArrowheads="1" noChangeShapeType="1" noTextEdit="1"/>
          </p:cNvSpPr>
          <p:nvPr/>
        </p:nvSpPr>
        <p:spPr bwMode="auto">
          <a:xfrm>
            <a:off x="6999288" y="2041525"/>
            <a:ext cx="1244600" cy="11112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White Throne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0" cap="none" spc="0" normalizeH="0" baseline="0" noProof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Judgment</a:t>
            </a:r>
          </a:p>
        </p:txBody>
      </p:sp>
      <p:sp>
        <p:nvSpPr>
          <p:cNvPr id="4114" name="Text Box 21"/>
          <p:cNvSpPr txBox="1">
            <a:spLocks noChangeArrowheads="1"/>
          </p:cNvSpPr>
          <p:nvPr/>
        </p:nvSpPr>
        <p:spPr bwMode="auto">
          <a:xfrm>
            <a:off x="6511925" y="3760788"/>
            <a:ext cx="100647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1000 yr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Reign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15" name="Line 22"/>
          <p:cNvSpPr>
            <a:spLocks noChangeShapeType="1"/>
          </p:cNvSpPr>
          <p:nvPr/>
        </p:nvSpPr>
        <p:spPr bwMode="auto">
          <a:xfrm>
            <a:off x="2562225" y="4481513"/>
            <a:ext cx="0" cy="776287"/>
          </a:xfrm>
          <a:prstGeom prst="line">
            <a:avLst/>
          </a:prstGeom>
          <a:noFill/>
          <a:ln w="28575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6" name="Line 23"/>
          <p:cNvSpPr>
            <a:spLocks noChangeShapeType="1"/>
          </p:cNvSpPr>
          <p:nvPr/>
        </p:nvSpPr>
        <p:spPr bwMode="auto">
          <a:xfrm>
            <a:off x="6350000" y="4537075"/>
            <a:ext cx="0" cy="776288"/>
          </a:xfrm>
          <a:prstGeom prst="line">
            <a:avLst/>
          </a:prstGeom>
          <a:noFill/>
          <a:ln w="28575" algn="ctr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7" name="Line 24"/>
          <p:cNvSpPr>
            <a:spLocks noChangeShapeType="1"/>
          </p:cNvSpPr>
          <p:nvPr/>
        </p:nvSpPr>
        <p:spPr bwMode="auto">
          <a:xfrm>
            <a:off x="992188" y="1042988"/>
            <a:ext cx="0" cy="1885950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8" name="Line 25"/>
          <p:cNvSpPr>
            <a:spLocks noChangeShapeType="1"/>
          </p:cNvSpPr>
          <p:nvPr/>
        </p:nvSpPr>
        <p:spPr bwMode="auto">
          <a:xfrm>
            <a:off x="2562225" y="1042988"/>
            <a:ext cx="0" cy="1885950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19" name="Line 26"/>
          <p:cNvSpPr>
            <a:spLocks noChangeShapeType="1"/>
          </p:cNvSpPr>
          <p:nvPr/>
        </p:nvSpPr>
        <p:spPr bwMode="auto">
          <a:xfrm>
            <a:off x="6350000" y="987425"/>
            <a:ext cx="0" cy="1941513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0" name="Line 27"/>
          <p:cNvSpPr>
            <a:spLocks noChangeShapeType="1"/>
          </p:cNvSpPr>
          <p:nvPr/>
        </p:nvSpPr>
        <p:spPr bwMode="auto">
          <a:xfrm>
            <a:off x="7702550" y="987425"/>
            <a:ext cx="0" cy="776288"/>
          </a:xfrm>
          <a:prstGeom prst="line">
            <a:avLst/>
          </a:prstGeom>
          <a:noFill/>
          <a:ln w="38100" cap="rnd" algn="ctr">
            <a:solidFill>
              <a:srgbClr val="CC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1" name="Text Box 28"/>
          <p:cNvSpPr txBox="1">
            <a:spLocks noChangeArrowheads="1"/>
          </p:cNvSpPr>
          <p:nvPr/>
        </p:nvSpPr>
        <p:spPr bwMode="auto">
          <a:xfrm>
            <a:off x="1317625" y="1098550"/>
            <a:ext cx="91916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1-3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2" name="Text Box 29"/>
          <p:cNvSpPr txBox="1">
            <a:spLocks noChangeArrowheads="1"/>
          </p:cNvSpPr>
          <p:nvPr/>
        </p:nvSpPr>
        <p:spPr bwMode="auto">
          <a:xfrm>
            <a:off x="2290763" y="600075"/>
            <a:ext cx="92075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4,5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3" name="Text Box 30"/>
          <p:cNvSpPr txBox="1">
            <a:spLocks noChangeArrowheads="1"/>
          </p:cNvSpPr>
          <p:nvPr/>
        </p:nvSpPr>
        <p:spPr bwMode="auto">
          <a:xfrm>
            <a:off x="3914775" y="1154113"/>
            <a:ext cx="10810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6-18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4" name="Text Box 31"/>
          <p:cNvSpPr txBox="1">
            <a:spLocks noChangeArrowheads="1"/>
          </p:cNvSpPr>
          <p:nvPr/>
        </p:nvSpPr>
        <p:spPr bwMode="auto">
          <a:xfrm>
            <a:off x="5645150" y="600075"/>
            <a:ext cx="92075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19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5" name="Text Box 32"/>
          <p:cNvSpPr txBox="1">
            <a:spLocks noChangeArrowheads="1"/>
          </p:cNvSpPr>
          <p:nvPr/>
        </p:nvSpPr>
        <p:spPr bwMode="auto">
          <a:xfrm>
            <a:off x="6457950" y="1154113"/>
            <a:ext cx="12001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20,21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6" name="Text Box 33"/>
          <p:cNvSpPr txBox="1">
            <a:spLocks noChangeArrowheads="1"/>
          </p:cNvSpPr>
          <p:nvPr/>
        </p:nvSpPr>
        <p:spPr bwMode="auto">
          <a:xfrm>
            <a:off x="7766050" y="1154113"/>
            <a:ext cx="92075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Rev 22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27" name="Line 34"/>
          <p:cNvSpPr>
            <a:spLocks noChangeShapeType="1"/>
          </p:cNvSpPr>
          <p:nvPr/>
        </p:nvSpPr>
        <p:spPr bwMode="auto">
          <a:xfrm flipH="1">
            <a:off x="992188" y="1376363"/>
            <a:ext cx="3254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8" name="Line 35"/>
          <p:cNvSpPr>
            <a:spLocks noChangeShapeType="1"/>
          </p:cNvSpPr>
          <p:nvPr/>
        </p:nvSpPr>
        <p:spPr bwMode="auto">
          <a:xfrm flipH="1">
            <a:off x="2562225" y="1376363"/>
            <a:ext cx="1352550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29" name="Line 36"/>
          <p:cNvSpPr>
            <a:spLocks noChangeShapeType="1"/>
          </p:cNvSpPr>
          <p:nvPr/>
        </p:nvSpPr>
        <p:spPr bwMode="auto">
          <a:xfrm>
            <a:off x="2236788" y="1376363"/>
            <a:ext cx="325437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0" name="Line 37"/>
          <p:cNvSpPr>
            <a:spLocks noChangeShapeType="1"/>
          </p:cNvSpPr>
          <p:nvPr/>
        </p:nvSpPr>
        <p:spPr bwMode="auto">
          <a:xfrm>
            <a:off x="4887913" y="1376363"/>
            <a:ext cx="1462087" cy="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1" name="Line 38"/>
          <p:cNvSpPr>
            <a:spLocks noChangeShapeType="1"/>
          </p:cNvSpPr>
          <p:nvPr/>
        </p:nvSpPr>
        <p:spPr bwMode="auto">
          <a:xfrm flipV="1">
            <a:off x="3200400" y="876300"/>
            <a:ext cx="2390775" cy="19050"/>
          </a:xfrm>
          <a:prstGeom prst="line">
            <a:avLst/>
          </a:prstGeom>
          <a:noFill/>
          <a:ln w="28575" algn="ctr">
            <a:solidFill>
              <a:srgbClr val="CC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2" name="Text Box 39"/>
          <p:cNvSpPr txBox="1">
            <a:spLocks noChangeArrowheads="1"/>
          </p:cNvSpPr>
          <p:nvPr/>
        </p:nvSpPr>
        <p:spPr bwMode="auto">
          <a:xfrm>
            <a:off x="3200400" y="609600"/>
            <a:ext cx="2400300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Church in heaven with Jesus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3" name="Line 40"/>
          <p:cNvSpPr>
            <a:spLocks noChangeShapeType="1"/>
          </p:cNvSpPr>
          <p:nvPr/>
        </p:nvSpPr>
        <p:spPr bwMode="auto">
          <a:xfrm flipV="1">
            <a:off x="2362200" y="990600"/>
            <a:ext cx="0" cy="15240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4" name="Text Box 41"/>
          <p:cNvSpPr txBox="1">
            <a:spLocks noChangeArrowheads="1"/>
          </p:cNvSpPr>
          <p:nvPr/>
        </p:nvSpPr>
        <p:spPr bwMode="auto">
          <a:xfrm>
            <a:off x="1371600" y="2514600"/>
            <a:ext cx="1187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Rapture: (the Church goes to be with Jesus)</a:t>
            </a:r>
            <a:endParaRPr kumimoji="0" lang="en-US" altLang="en-US" sz="17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5" name="Line 42"/>
          <p:cNvSpPr>
            <a:spLocks noChangeShapeType="1"/>
          </p:cNvSpPr>
          <p:nvPr/>
        </p:nvSpPr>
        <p:spPr bwMode="auto">
          <a:xfrm>
            <a:off x="6078538" y="1866900"/>
            <a:ext cx="0" cy="1782763"/>
          </a:xfrm>
          <a:prstGeom prst="line">
            <a:avLst/>
          </a:prstGeom>
          <a:noFill/>
          <a:ln w="38100" algn="ctr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6" name="Text Box 43"/>
          <p:cNvSpPr txBox="1">
            <a:spLocks noChangeArrowheads="1"/>
          </p:cNvSpPr>
          <p:nvPr/>
        </p:nvSpPr>
        <p:spPr bwMode="auto">
          <a:xfrm>
            <a:off x="5086350" y="1066800"/>
            <a:ext cx="12477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2nd Coming: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7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(the Church returns with Jesus</a:t>
            </a: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7" name="Text Box 44"/>
          <p:cNvSpPr txBox="1">
            <a:spLocks noChangeArrowheads="1"/>
          </p:cNvSpPr>
          <p:nvPr/>
        </p:nvSpPr>
        <p:spPr bwMode="auto">
          <a:xfrm>
            <a:off x="3270250" y="4303713"/>
            <a:ext cx="2439987" cy="333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63500" dir="2700000" algn="tl">
                    <a:srgbClr val="000000"/>
                  </a:outerShdw>
                </a:effectLst>
                <a:uLnTx/>
                <a:uFillTx/>
                <a:latin typeface="Franklin Gothic Demi Cond" panose="020B0706030402020204" pitchFamily="34" charset="0"/>
                <a:ea typeface="+mn-ea"/>
                <a:cs typeface="Arial" panose="020B0604020202020204" pitchFamily="34" charset="0"/>
              </a:rPr>
              <a:t>Abomination of Desolation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63500" dir="2700000" algn="tl">
                  <a:srgbClr val="000000"/>
                </a:outerShdw>
              </a:effectLst>
              <a:uLnTx/>
              <a:uFillTx/>
              <a:latin typeface="Franklin Gothic Demi Cond" panose="020B07060304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38" name="Line 45"/>
          <p:cNvSpPr>
            <a:spLocks noChangeShapeType="1"/>
          </p:cNvSpPr>
          <p:nvPr/>
        </p:nvSpPr>
        <p:spPr bwMode="auto">
          <a:xfrm flipV="1">
            <a:off x="4456113" y="4092575"/>
            <a:ext cx="0" cy="27781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39" name="Text Box 46"/>
          <p:cNvSpPr txBox="1">
            <a:spLocks noChangeArrowheads="1"/>
          </p:cNvSpPr>
          <p:nvPr/>
        </p:nvSpPr>
        <p:spPr bwMode="auto">
          <a:xfrm>
            <a:off x="3211513" y="4592638"/>
            <a:ext cx="2617787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(Dan 9:27, Mt 24:15, 2 </a:t>
            </a:r>
            <a:r>
              <a:rPr kumimoji="0" lang="en-US" alt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Thes</a:t>
            </a: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 2:4)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4140" name="Group 47"/>
          <p:cNvGrpSpPr>
            <a:grpSpLocks/>
          </p:cNvGrpSpPr>
          <p:nvPr/>
        </p:nvGrpSpPr>
        <p:grpSpPr bwMode="auto">
          <a:xfrm>
            <a:off x="2724150" y="1543050"/>
            <a:ext cx="269875" cy="276225"/>
            <a:chOff x="108607860" y="108398310"/>
            <a:chExt cx="285750" cy="285750"/>
          </a:xfrm>
        </p:grpSpPr>
        <p:sp>
          <p:nvSpPr>
            <p:cNvPr id="4155" name="Line 48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6" name="Line 49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41" name="Group 50"/>
          <p:cNvGrpSpPr>
            <a:grpSpLocks/>
          </p:cNvGrpSpPr>
          <p:nvPr/>
        </p:nvGrpSpPr>
        <p:grpSpPr bwMode="auto">
          <a:xfrm>
            <a:off x="3535363" y="1985963"/>
            <a:ext cx="269875" cy="277812"/>
            <a:chOff x="108607860" y="108398310"/>
            <a:chExt cx="285750" cy="285750"/>
          </a:xfrm>
        </p:grpSpPr>
        <p:sp>
          <p:nvSpPr>
            <p:cNvPr id="4153" name="Line 51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4" name="Line 52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142" name="Group 53"/>
          <p:cNvGrpSpPr>
            <a:grpSpLocks/>
          </p:cNvGrpSpPr>
          <p:nvPr/>
        </p:nvGrpSpPr>
        <p:grpSpPr bwMode="auto">
          <a:xfrm>
            <a:off x="4672013" y="2428875"/>
            <a:ext cx="269875" cy="277813"/>
            <a:chOff x="108607860" y="108398310"/>
            <a:chExt cx="285750" cy="285750"/>
          </a:xfrm>
        </p:grpSpPr>
        <p:sp>
          <p:nvSpPr>
            <p:cNvPr id="4151" name="Line 54"/>
            <p:cNvSpPr>
              <a:spLocks noChangeShapeType="1"/>
            </p:cNvSpPr>
            <p:nvPr/>
          </p:nvSpPr>
          <p:spPr bwMode="auto">
            <a:xfrm>
              <a:off x="108607860" y="108398310"/>
              <a:ext cx="0" cy="28575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52" name="Line 55"/>
            <p:cNvSpPr>
              <a:spLocks noChangeShapeType="1"/>
            </p:cNvSpPr>
            <p:nvPr/>
          </p:nvSpPr>
          <p:spPr bwMode="auto">
            <a:xfrm>
              <a:off x="108607860" y="108684060"/>
              <a:ext cx="285750" cy="0"/>
            </a:xfrm>
            <a:prstGeom prst="line">
              <a:avLst/>
            </a:prstGeom>
            <a:noFill/>
            <a:ln w="38100" algn="ctr">
              <a:solidFill>
                <a:srgbClr val="CC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lIns="36576" tIns="36576" rIns="36576" bIns="36576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4143" name="Text Box 56"/>
          <p:cNvSpPr txBox="1">
            <a:spLocks noChangeArrowheads="1"/>
          </p:cNvSpPr>
          <p:nvPr/>
        </p:nvSpPr>
        <p:spPr bwMode="auto">
          <a:xfrm>
            <a:off x="2994025" y="1652588"/>
            <a:ext cx="108267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Seals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4" name="Text Box 57"/>
          <p:cNvSpPr txBox="1">
            <a:spLocks noChangeArrowheads="1"/>
          </p:cNvSpPr>
          <p:nvPr/>
        </p:nvSpPr>
        <p:spPr bwMode="auto">
          <a:xfrm>
            <a:off x="3805238" y="2041525"/>
            <a:ext cx="1338262" cy="3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Trumpets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5" name="Text Box 58"/>
          <p:cNvSpPr txBox="1">
            <a:spLocks noChangeArrowheads="1"/>
          </p:cNvSpPr>
          <p:nvPr/>
        </p:nvSpPr>
        <p:spPr bwMode="auto">
          <a:xfrm>
            <a:off x="4941888" y="2484438"/>
            <a:ext cx="974725" cy="388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200" b="1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7 Bowls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6" name="Text Box 59"/>
          <p:cNvSpPr txBox="1">
            <a:spLocks noChangeArrowheads="1"/>
          </p:cNvSpPr>
          <p:nvPr/>
        </p:nvSpPr>
        <p:spPr bwMode="auto">
          <a:xfrm>
            <a:off x="4887913" y="3040063"/>
            <a:ext cx="10287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Mt 24:21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panose="020B0604020202020204" pitchFamily="34" charset="0"/>
              </a:rPr>
              <a:t>Great Trib</a:t>
            </a: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47" name="Line 60"/>
          <p:cNvSpPr>
            <a:spLocks noChangeShapeType="1"/>
          </p:cNvSpPr>
          <p:nvPr/>
        </p:nvSpPr>
        <p:spPr bwMode="auto">
          <a:xfrm flipH="1">
            <a:off x="4510088" y="3427413"/>
            <a:ext cx="431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48" name="Line 61"/>
          <p:cNvSpPr>
            <a:spLocks noChangeShapeType="1"/>
          </p:cNvSpPr>
          <p:nvPr/>
        </p:nvSpPr>
        <p:spPr bwMode="auto">
          <a:xfrm>
            <a:off x="5862638" y="3427413"/>
            <a:ext cx="431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49" name="Line 62"/>
          <p:cNvSpPr>
            <a:spLocks noChangeShapeType="1"/>
          </p:cNvSpPr>
          <p:nvPr/>
        </p:nvSpPr>
        <p:spPr bwMode="auto">
          <a:xfrm>
            <a:off x="5657850" y="5181600"/>
            <a:ext cx="685800" cy="0"/>
          </a:xfrm>
          <a:prstGeom prst="line">
            <a:avLst/>
          </a:prstGeom>
          <a:noFill/>
          <a:ln w="38100" algn="ctr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8600" y="6019800"/>
            <a:ext cx="8763000" cy="584775"/>
          </a:xfrm>
          <a:prstGeom prst="rect">
            <a:avLst/>
          </a:prstGeom>
          <a:noFill/>
          <a:effectLst>
            <a:outerShdw blurRad="50800" dist="76200" dir="5400000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solidFill>
                    <a:prstClr val="black"/>
                  </a:solidFill>
                </a:ln>
                <a:solidFill>
                  <a:srgbClr val="C00000"/>
                </a:solidFill>
                <a:effectLst>
                  <a:outerShdw blurRad="38100" dist="762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The book of Revelation is a chronological book that lays out simply.</a:t>
            </a:r>
          </a:p>
        </p:txBody>
      </p:sp>
      <p:sp>
        <p:nvSpPr>
          <p:cNvPr id="4" name="Oval 3"/>
          <p:cNvSpPr/>
          <p:nvPr/>
        </p:nvSpPr>
        <p:spPr>
          <a:xfrm>
            <a:off x="2992438" y="4106862"/>
            <a:ext cx="2870200" cy="815975"/>
          </a:xfrm>
          <a:prstGeom prst="ellipse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" y="-9356"/>
            <a:ext cx="8915400" cy="584775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>
                  <a:outerShdw blurRad="38100" dist="76200" dir="27000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The Abomination of Desolation is 3 ½ years after the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>
                  <a:outerShdw blurRad="38100" dist="76200" dir="27000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trib</a:t>
            </a:r>
            <a:r>
              <a:rPr kumimoji="0" lang="en-US" sz="3200" b="0" i="0" u="none" strike="noStrike" kern="1200" cap="none" spc="0" normalizeH="0" baseline="0" noProof="0" dirty="0" smtClean="0">
                <a:ln>
                  <a:solidFill>
                    <a:prstClr val="black"/>
                  </a:solidFill>
                </a:ln>
                <a:solidFill>
                  <a:srgbClr val="FFC000"/>
                </a:solidFill>
                <a:effectLst>
                  <a:outerShdw blurRad="38100" dist="76200" dir="2700000" algn="tl">
                    <a:srgbClr val="000000"/>
                  </a:outerShdw>
                </a:effectLst>
                <a:uLnTx/>
                <a:uFillTx/>
                <a:latin typeface="Haettenschweiler" panose="020B0706040902060204" pitchFamily="34" charset="0"/>
                <a:ea typeface="+mn-ea"/>
                <a:cs typeface="+mn-cs"/>
              </a:rPr>
              <a:t> starts</a:t>
            </a:r>
            <a:endParaRPr kumimoji="0" lang="en-US" sz="3200" b="0" i="0" u="none" strike="noStrike" kern="1200" cap="none" spc="0" normalizeH="0" baseline="0" noProof="0" dirty="0">
              <a:ln>
                <a:solidFill>
                  <a:prstClr val="black"/>
                </a:solidFill>
              </a:ln>
              <a:solidFill>
                <a:srgbClr val="FFC000"/>
              </a:solidFill>
              <a:effectLst>
                <a:outerShdw blurRad="38100" dist="76200" dir="2700000" algn="tl">
                  <a:srgbClr val="000000"/>
                </a:outerShdw>
              </a:effectLst>
              <a:uLnTx/>
              <a:uFillTx/>
              <a:latin typeface="Haettenschweiler" panose="020B0706040902060204" pitchFamily="34" charset="0"/>
              <a:ea typeface="+mn-ea"/>
              <a:cs typeface="+mn-cs"/>
            </a:endParaRPr>
          </a:p>
        </p:txBody>
      </p:sp>
      <p:sp>
        <p:nvSpPr>
          <p:cNvPr id="69" name="Line 61"/>
          <p:cNvSpPr>
            <a:spLocks noChangeShapeType="1"/>
          </p:cNvSpPr>
          <p:nvPr/>
        </p:nvSpPr>
        <p:spPr bwMode="auto">
          <a:xfrm flipV="1">
            <a:off x="2020888" y="3732212"/>
            <a:ext cx="484188" cy="638176"/>
          </a:xfrm>
          <a:prstGeom prst="line">
            <a:avLst/>
          </a:prstGeom>
          <a:noFill/>
          <a:ln w="57150" algn="ctr">
            <a:solidFill>
              <a:srgbClr val="C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lIns="36576" tIns="36576" rIns="36576" bIns="36576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Text Box 44"/>
          <p:cNvSpPr txBox="1">
            <a:spLocks noChangeArrowheads="1"/>
          </p:cNvSpPr>
          <p:nvPr/>
        </p:nvSpPr>
        <p:spPr bwMode="auto">
          <a:xfrm rot="20815086">
            <a:off x="1070919" y="4383881"/>
            <a:ext cx="1142205" cy="9572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CCCCC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576" tIns="36576" rIns="36576" bIns="36576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63500" dir="2700000" algn="tl">
                    <a:srgbClr val="000000"/>
                  </a:outerShdw>
                </a:effectLst>
                <a:uLnTx/>
                <a:uFillTx/>
                <a:latin typeface="Franklin Gothic Demi Cond" panose="020B0706030402020204" pitchFamily="34" charset="0"/>
                <a:ea typeface="+mn-ea"/>
                <a:cs typeface="Arial" panose="020B0604020202020204" pitchFamily="34" charset="0"/>
              </a:rPr>
              <a:t>Beast signs Covenant with Israel (Dan. 9:27)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>
                <a:outerShdw blurRad="38100" dist="63500" dir="2700000" algn="tl">
                  <a:srgbClr val="000000"/>
                </a:outerShdw>
              </a:effectLst>
              <a:uLnTx/>
              <a:uFillTx/>
              <a:latin typeface="Franklin Gothic Demi Cond" panose="020B07060304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29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383</TotalTime>
  <Words>777</Words>
  <Application>Microsoft Office PowerPoint</Application>
  <PresentationFormat>On-screen Show (4:3)</PresentationFormat>
  <Paragraphs>147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Arial Black</vt:lpstr>
      <vt:lpstr>Arial Narrow</vt:lpstr>
      <vt:lpstr>Calibri</vt:lpstr>
      <vt:lpstr>Calibri Light</vt:lpstr>
      <vt:lpstr>Franklin Gothic Demi Cond</vt:lpstr>
      <vt:lpstr>Franklin Gothic Heavy</vt:lpstr>
      <vt:lpstr>Haettenschweiler</vt:lpstr>
      <vt:lpstr>Office Theme</vt:lpstr>
      <vt:lpstr>PowerPoint Presentation</vt:lpstr>
      <vt:lpstr>PowerPoint Presentation</vt:lpstr>
      <vt:lpstr>Daniel’s Seventieth Week &amp; Matt. 24</vt:lpstr>
      <vt:lpstr>PowerPoint Presentation</vt:lpstr>
      <vt:lpstr>Daniel’s 70th Week/Day of the Lord</vt:lpstr>
      <vt:lpstr>Comparison of Kingdom Gospel (national) and the Gospel of Grace (individual)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Mitchell</dc:creator>
  <cp:lastModifiedBy>Scott Mitchell</cp:lastModifiedBy>
  <cp:revision>33</cp:revision>
  <cp:lastPrinted>2021-06-30T20:00:44Z</cp:lastPrinted>
  <dcterms:created xsi:type="dcterms:W3CDTF">2021-06-25T14:03:00Z</dcterms:created>
  <dcterms:modified xsi:type="dcterms:W3CDTF">2021-07-11T16:34:03Z</dcterms:modified>
</cp:coreProperties>
</file>